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83" r:id="rId4"/>
    <p:sldId id="286" r:id="rId5"/>
    <p:sldId id="287" r:id="rId6"/>
    <p:sldId id="288" r:id="rId7"/>
    <p:sldId id="289" r:id="rId8"/>
    <p:sldId id="290" r:id="rId9"/>
    <p:sldId id="291" r:id="rId10"/>
    <p:sldId id="298" r:id="rId11"/>
    <p:sldId id="299" r:id="rId12"/>
    <p:sldId id="300" r:id="rId13"/>
    <p:sldId id="301" r:id="rId14"/>
    <p:sldId id="302" r:id="rId15"/>
    <p:sldId id="303" r:id="rId16"/>
    <p:sldId id="292" r:id="rId17"/>
    <p:sldId id="293" r:id="rId18"/>
    <p:sldId id="294" r:id="rId19"/>
    <p:sldId id="295" r:id="rId20"/>
    <p:sldId id="296" r:id="rId21"/>
    <p:sldId id="297" r:id="rId22"/>
    <p:sldId id="265" r:id="rId23"/>
    <p:sldId id="285" r:id="rId24"/>
    <p:sldId id="266" r:id="rId25"/>
    <p:sldId id="268" r:id="rId26"/>
    <p:sldId id="284" r:id="rId27"/>
    <p:sldId id="267" r:id="rId28"/>
    <p:sldId id="304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1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>
      <p:cViewPr varScale="1">
        <p:scale>
          <a:sx n="110" d="100"/>
          <a:sy n="110" d="100"/>
        </p:scale>
        <p:origin x="187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myhome.itap.purdue.edu\myhome\kang27\SeniorDesign\tone%20control%20data%20(Recovered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myhome.itap.purdue.edu\myhome\kang27\SeniorDesign\tone%20control%20data%20(Recovered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myhome.itap.purdue.edu\myhome\kang27\SeniorDesign\tone%20control%20data%20(Recover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myhome.itap.purdue.edu\myhome\kang27\SeniorDesign\tone%20control%20data%20(Recover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>
                <a:latin typeface="+mn-lt"/>
              </a:rPr>
              <a:t>dB</a:t>
            </a:r>
            <a:r>
              <a:rPr lang="en-US" sz="1600" baseline="0">
                <a:latin typeface="+mn-lt"/>
              </a:rPr>
              <a:t> Magnitude VS. Frequency (Woofer</a:t>
            </a:r>
            <a:r>
              <a:rPr lang="en-US" baseline="0"/>
              <a:t>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Sheet1!$E$3:$E$55</c:f>
              <c:numCache>
                <c:formatCode>_(* #,##0_);_(* \(#,##0\);_(* "-"??_);_(@_)</c:formatCode>
                <c:ptCount val="53"/>
                <c:pt idx="0">
                  <c:v>10</c:v>
                </c:pt>
                <c:pt idx="1">
                  <c:v>50</c:v>
                </c:pt>
                <c:pt idx="2">
                  <c:v>90</c:v>
                </c:pt>
                <c:pt idx="3">
                  <c:v>130</c:v>
                </c:pt>
                <c:pt idx="4">
                  <c:v>170</c:v>
                </c:pt>
                <c:pt idx="5">
                  <c:v>210</c:v>
                </c:pt>
                <c:pt idx="6">
                  <c:v>250</c:v>
                </c:pt>
                <c:pt idx="7">
                  <c:v>290</c:v>
                </c:pt>
                <c:pt idx="8">
                  <c:v>330</c:v>
                </c:pt>
                <c:pt idx="9">
                  <c:v>370</c:v>
                </c:pt>
                <c:pt idx="10">
                  <c:v>410</c:v>
                </c:pt>
                <c:pt idx="11">
                  <c:v>450</c:v>
                </c:pt>
                <c:pt idx="12">
                  <c:v>490</c:v>
                </c:pt>
                <c:pt idx="13">
                  <c:v>530</c:v>
                </c:pt>
                <c:pt idx="14">
                  <c:v>570</c:v>
                </c:pt>
                <c:pt idx="15">
                  <c:v>610</c:v>
                </c:pt>
                <c:pt idx="16">
                  <c:v>650</c:v>
                </c:pt>
                <c:pt idx="17">
                  <c:v>690</c:v>
                </c:pt>
                <c:pt idx="18">
                  <c:v>730</c:v>
                </c:pt>
                <c:pt idx="19">
                  <c:v>770</c:v>
                </c:pt>
                <c:pt idx="20">
                  <c:v>810</c:v>
                </c:pt>
                <c:pt idx="21">
                  <c:v>850</c:v>
                </c:pt>
                <c:pt idx="22">
                  <c:v>890</c:v>
                </c:pt>
                <c:pt idx="23">
                  <c:v>930</c:v>
                </c:pt>
                <c:pt idx="24">
                  <c:v>970</c:v>
                </c:pt>
                <c:pt idx="25">
                  <c:v>1100</c:v>
                </c:pt>
                <c:pt idx="26">
                  <c:v>1500</c:v>
                </c:pt>
                <c:pt idx="27">
                  <c:v>1900</c:v>
                </c:pt>
                <c:pt idx="28">
                  <c:v>2300</c:v>
                </c:pt>
                <c:pt idx="29">
                  <c:v>2700</c:v>
                </c:pt>
                <c:pt idx="30">
                  <c:v>3100</c:v>
                </c:pt>
                <c:pt idx="31">
                  <c:v>3500</c:v>
                </c:pt>
                <c:pt idx="32">
                  <c:v>3900</c:v>
                </c:pt>
                <c:pt idx="33">
                  <c:v>4300</c:v>
                </c:pt>
                <c:pt idx="34">
                  <c:v>4700</c:v>
                </c:pt>
                <c:pt idx="35">
                  <c:v>5100</c:v>
                </c:pt>
                <c:pt idx="36">
                  <c:v>5500</c:v>
                </c:pt>
                <c:pt idx="37">
                  <c:v>5900</c:v>
                </c:pt>
                <c:pt idx="38">
                  <c:v>6300</c:v>
                </c:pt>
                <c:pt idx="39">
                  <c:v>6700</c:v>
                </c:pt>
                <c:pt idx="40">
                  <c:v>7100</c:v>
                </c:pt>
                <c:pt idx="41">
                  <c:v>7500</c:v>
                </c:pt>
                <c:pt idx="42">
                  <c:v>7900</c:v>
                </c:pt>
                <c:pt idx="43">
                  <c:v>8300</c:v>
                </c:pt>
                <c:pt idx="44">
                  <c:v>8700</c:v>
                </c:pt>
                <c:pt idx="45">
                  <c:v>9100</c:v>
                </c:pt>
                <c:pt idx="46">
                  <c:v>9500</c:v>
                </c:pt>
                <c:pt idx="47">
                  <c:v>9900</c:v>
                </c:pt>
                <c:pt idx="48">
                  <c:v>11000</c:v>
                </c:pt>
                <c:pt idx="49">
                  <c:v>13000</c:v>
                </c:pt>
                <c:pt idx="50">
                  <c:v>15000</c:v>
                </c:pt>
                <c:pt idx="51">
                  <c:v>17000</c:v>
                </c:pt>
                <c:pt idx="52">
                  <c:v>20000</c:v>
                </c:pt>
              </c:numCache>
            </c:numRef>
          </c:xVal>
          <c:yVal>
            <c:numRef>
              <c:f>Sheet1!$F$3:$F$55</c:f>
              <c:numCache>
                <c:formatCode>General</c:formatCode>
                <c:ptCount val="5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-0.17909685305852907</c:v>
                </c:pt>
                <c:pt idx="5">
                  <c:v>-0.17909685305852907</c:v>
                </c:pt>
                <c:pt idx="6">
                  <c:v>-0.36196444185592436</c:v>
                </c:pt>
                <c:pt idx="7">
                  <c:v>-0.36196444185592436</c:v>
                </c:pt>
                <c:pt idx="8">
                  <c:v>-0.36196444185592436</c:v>
                </c:pt>
                <c:pt idx="9">
                  <c:v>-0.36196444185592436</c:v>
                </c:pt>
                <c:pt idx="10">
                  <c:v>-0.36196444185592436</c:v>
                </c:pt>
                <c:pt idx="11">
                  <c:v>-0.54876496693879129</c:v>
                </c:pt>
                <c:pt idx="12">
                  <c:v>-0.7396713250633995</c:v>
                </c:pt>
                <c:pt idx="13">
                  <c:v>-0.7396713250633995</c:v>
                </c:pt>
                <c:pt idx="14">
                  <c:v>-0.7396713250633995</c:v>
                </c:pt>
                <c:pt idx="15">
                  <c:v>-0.93486807084652457</c:v>
                </c:pt>
                <c:pt idx="16">
                  <c:v>-1.134552488978543</c:v>
                </c:pt>
                <c:pt idx="17">
                  <c:v>-1.134552488978543</c:v>
                </c:pt>
                <c:pt idx="18">
                  <c:v>-1.134552488978543</c:v>
                </c:pt>
                <c:pt idx="19">
                  <c:v>-1.3389357926122645</c:v>
                </c:pt>
                <c:pt idx="20">
                  <c:v>-1.548244466175563</c:v>
                </c:pt>
                <c:pt idx="21">
                  <c:v>-1.548244466175563</c:v>
                </c:pt>
                <c:pt idx="22">
                  <c:v>-1.548244466175563</c:v>
                </c:pt>
                <c:pt idx="23">
                  <c:v>-1.762721774011025</c:v>
                </c:pt>
                <c:pt idx="24">
                  <c:v>-1.9826294600402892</c:v>
                </c:pt>
                <c:pt idx="25">
                  <c:v>-2.2082496682340707</c:v>
                </c:pt>
                <c:pt idx="26">
                  <c:v>-3.4336428030125239</c:v>
                </c:pt>
                <c:pt idx="27">
                  <c:v>-4.5559616425911518</c:v>
                </c:pt>
                <c:pt idx="28">
                  <c:v>-5.84512142712952</c:v>
                </c:pt>
                <c:pt idx="29">
                  <c:v>-6.5693648802184157</c:v>
                </c:pt>
                <c:pt idx="30">
                  <c:v>-7.3595357058918882</c:v>
                </c:pt>
                <c:pt idx="31">
                  <c:v>-8.2288495815136944</c:v>
                </c:pt>
                <c:pt idx="32">
                  <c:v>-9.1949431730047948</c:v>
                </c:pt>
                <c:pt idx="33">
                  <c:v>-9.7215219474517784</c:v>
                </c:pt>
                <c:pt idx="34">
                  <c:v>-10.282096419456648</c:v>
                </c:pt>
                <c:pt idx="35">
                  <c:v>-10.881360887005513</c:v>
                </c:pt>
                <c:pt idx="36">
                  <c:v>-11.525054554433538</c:v>
                </c:pt>
                <c:pt idx="37">
                  <c:v>-12.220296679617777</c:v>
                </c:pt>
                <c:pt idx="38">
                  <c:v>-12.220296679617777</c:v>
                </c:pt>
                <c:pt idx="39">
                  <c:v>-12.976067897405771</c:v>
                </c:pt>
                <c:pt idx="40">
                  <c:v>-12.976067897405771</c:v>
                </c:pt>
                <c:pt idx="41">
                  <c:v>-13.803921600570273</c:v>
                </c:pt>
                <c:pt idx="42">
                  <c:v>-13.803921600570273</c:v>
                </c:pt>
                <c:pt idx="43">
                  <c:v>-13.803921600570273</c:v>
                </c:pt>
                <c:pt idx="44">
                  <c:v>-14.719071411783775</c:v>
                </c:pt>
                <c:pt idx="45">
                  <c:v>-14.719071411783775</c:v>
                </c:pt>
                <c:pt idx="46">
                  <c:v>-14.719071411783775</c:v>
                </c:pt>
                <c:pt idx="47">
                  <c:v>-14.719071411783775</c:v>
                </c:pt>
                <c:pt idx="48">
                  <c:v>-15.742121860731402</c:v>
                </c:pt>
                <c:pt idx="49">
                  <c:v>-16.901960800285135</c:v>
                </c:pt>
                <c:pt idx="50">
                  <c:v>-16.901960800285135</c:v>
                </c:pt>
                <c:pt idx="51">
                  <c:v>-16.901960800285135</c:v>
                </c:pt>
                <c:pt idx="52">
                  <c:v>-19.824521513849898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6005816"/>
        <c:axId val="416556808"/>
      </c:scatterChart>
      <c:valAx>
        <c:axId val="326005816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(Hz)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56808"/>
        <c:crosses val="autoZero"/>
        <c:crossBetween val="midCat"/>
      </c:valAx>
      <c:valAx>
        <c:axId val="416556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dB</a:t>
                </a:r>
                <a:r>
                  <a:rPr lang="en-US" baseline="0"/>
                  <a:t> Magnitude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005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>
                <a:effectLst/>
                <a:latin typeface="+mn-lt"/>
              </a:rPr>
              <a:t>dB Magnitude VS. Frequency (Mid-Range)</a:t>
            </a:r>
            <a:endParaRPr lang="en-US" sz="1600">
              <a:effectLst/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Sheet1!$H$3:$H$49</c:f>
              <c:numCache>
                <c:formatCode>_(* #,##0_);_(* \(#,##0\);_(* "-"??_);_(@_)</c:formatCode>
                <c:ptCount val="47"/>
                <c:pt idx="0">
                  <c:v>50</c:v>
                </c:pt>
                <c:pt idx="1">
                  <c:v>100</c:v>
                </c:pt>
                <c:pt idx="2">
                  <c:v>400</c:v>
                </c:pt>
                <c:pt idx="3">
                  <c:v>800</c:v>
                </c:pt>
                <c:pt idx="4">
                  <c:v>1200</c:v>
                </c:pt>
                <c:pt idx="5">
                  <c:v>1600</c:v>
                </c:pt>
                <c:pt idx="6">
                  <c:v>2000</c:v>
                </c:pt>
                <c:pt idx="7">
                  <c:v>2400</c:v>
                </c:pt>
                <c:pt idx="8">
                  <c:v>2800</c:v>
                </c:pt>
                <c:pt idx="9">
                  <c:v>3200</c:v>
                </c:pt>
                <c:pt idx="10">
                  <c:v>3600</c:v>
                </c:pt>
                <c:pt idx="11">
                  <c:v>4000</c:v>
                </c:pt>
                <c:pt idx="12">
                  <c:v>4400</c:v>
                </c:pt>
                <c:pt idx="13">
                  <c:v>4800</c:v>
                </c:pt>
                <c:pt idx="14">
                  <c:v>5200</c:v>
                </c:pt>
                <c:pt idx="15">
                  <c:v>5600</c:v>
                </c:pt>
                <c:pt idx="16">
                  <c:v>6000</c:v>
                </c:pt>
                <c:pt idx="17">
                  <c:v>6400</c:v>
                </c:pt>
                <c:pt idx="18">
                  <c:v>6800</c:v>
                </c:pt>
                <c:pt idx="19">
                  <c:v>7200</c:v>
                </c:pt>
                <c:pt idx="20">
                  <c:v>7600</c:v>
                </c:pt>
                <c:pt idx="21">
                  <c:v>8000</c:v>
                </c:pt>
                <c:pt idx="22">
                  <c:v>8400</c:v>
                </c:pt>
                <c:pt idx="23">
                  <c:v>8800</c:v>
                </c:pt>
                <c:pt idx="24">
                  <c:v>9200</c:v>
                </c:pt>
                <c:pt idx="25">
                  <c:v>9600</c:v>
                </c:pt>
                <c:pt idx="26">
                  <c:v>10000</c:v>
                </c:pt>
                <c:pt idx="27">
                  <c:v>11000</c:v>
                </c:pt>
                <c:pt idx="28">
                  <c:v>12000</c:v>
                </c:pt>
                <c:pt idx="29">
                  <c:v>13000</c:v>
                </c:pt>
                <c:pt idx="30">
                  <c:v>14000</c:v>
                </c:pt>
                <c:pt idx="31">
                  <c:v>15000</c:v>
                </c:pt>
                <c:pt idx="32">
                  <c:v>16000</c:v>
                </c:pt>
                <c:pt idx="33">
                  <c:v>17000</c:v>
                </c:pt>
                <c:pt idx="34">
                  <c:v>18000</c:v>
                </c:pt>
                <c:pt idx="35">
                  <c:v>19000</c:v>
                </c:pt>
                <c:pt idx="36">
                  <c:v>20000</c:v>
                </c:pt>
                <c:pt idx="37">
                  <c:v>21000</c:v>
                </c:pt>
                <c:pt idx="38">
                  <c:v>22000</c:v>
                </c:pt>
                <c:pt idx="39">
                  <c:v>23000</c:v>
                </c:pt>
                <c:pt idx="40">
                  <c:v>24000</c:v>
                </c:pt>
                <c:pt idx="41">
                  <c:v>25000</c:v>
                </c:pt>
                <c:pt idx="42">
                  <c:v>26000</c:v>
                </c:pt>
                <c:pt idx="43">
                  <c:v>27000</c:v>
                </c:pt>
                <c:pt idx="44">
                  <c:v>28000</c:v>
                </c:pt>
                <c:pt idx="45">
                  <c:v>29000</c:v>
                </c:pt>
                <c:pt idx="46">
                  <c:v>30000</c:v>
                </c:pt>
              </c:numCache>
            </c:numRef>
          </c:xVal>
          <c:yVal>
            <c:numRef>
              <c:f>Sheet1!$L$3:$L$49</c:f>
              <c:numCache>
                <c:formatCode>General</c:formatCode>
                <c:ptCount val="47"/>
                <c:pt idx="0">
                  <c:v>-23.17434325972517</c:v>
                </c:pt>
                <c:pt idx="1">
                  <c:v>-20.179096853058528</c:v>
                </c:pt>
                <c:pt idx="2">
                  <c:v>-11.197246230670153</c:v>
                </c:pt>
                <c:pt idx="3">
                  <c:v>-5.84512142712952</c:v>
                </c:pt>
                <c:pt idx="4">
                  <c:v>-2.6778715852245276</c:v>
                </c:pt>
                <c:pt idx="5">
                  <c:v>-0.93486807084652457</c:v>
                </c:pt>
                <c:pt idx="6">
                  <c:v>0</c:v>
                </c:pt>
                <c:pt idx="7">
                  <c:v>0.34748192138845446</c:v>
                </c:pt>
                <c:pt idx="8">
                  <c:v>0</c:v>
                </c:pt>
                <c:pt idx="9">
                  <c:v>-0.36196444185592436</c:v>
                </c:pt>
                <c:pt idx="10">
                  <c:v>-0.93486807084652457</c:v>
                </c:pt>
                <c:pt idx="11">
                  <c:v>-1.548244466175563</c:v>
                </c:pt>
                <c:pt idx="12">
                  <c:v>-2.2082496682340707</c:v>
                </c:pt>
                <c:pt idx="13">
                  <c:v>-2.92256071356476</c:v>
                </c:pt>
                <c:pt idx="14">
                  <c:v>-3.4336428030125239</c:v>
                </c:pt>
                <c:pt idx="15">
                  <c:v>-3.9766877238848193</c:v>
                </c:pt>
                <c:pt idx="16">
                  <c:v>-4.5559616425911518</c:v>
                </c:pt>
                <c:pt idx="17">
                  <c:v>-4.8607609737258892</c:v>
                </c:pt>
                <c:pt idx="18">
                  <c:v>-5.1766463173905279</c:v>
                </c:pt>
                <c:pt idx="19">
                  <c:v>-5.84512142712952</c:v>
                </c:pt>
                <c:pt idx="20">
                  <c:v>-6.1996967663381533</c:v>
                </c:pt>
                <c:pt idx="21">
                  <c:v>-6.5693648802184157</c:v>
                </c:pt>
                <c:pt idx="22">
                  <c:v>-6.9554679841261491</c:v>
                </c:pt>
                <c:pt idx="23">
                  <c:v>-7.3595357058918882</c:v>
                </c:pt>
                <c:pt idx="24">
                  <c:v>-7.7833216872906501</c:v>
                </c:pt>
                <c:pt idx="25">
                  <c:v>-8.2288495815136944</c:v>
                </c:pt>
                <c:pt idx="26">
                  <c:v>-8.2288495815136944</c:v>
                </c:pt>
                <c:pt idx="27">
                  <c:v>-9.1949431730047948</c:v>
                </c:pt>
                <c:pt idx="28">
                  <c:v>-9.7215219474517784</c:v>
                </c:pt>
                <c:pt idx="29">
                  <c:v>-10.282096419456648</c:v>
                </c:pt>
                <c:pt idx="30">
                  <c:v>-10.881360887005513</c:v>
                </c:pt>
                <c:pt idx="31">
                  <c:v>-11.525054554433538</c:v>
                </c:pt>
                <c:pt idx="32">
                  <c:v>-11.525054554433538</c:v>
                </c:pt>
                <c:pt idx="33">
                  <c:v>-12.220296679617777</c:v>
                </c:pt>
                <c:pt idx="34">
                  <c:v>-12.976067897405771</c:v>
                </c:pt>
                <c:pt idx="35">
                  <c:v>-12.976067897405771</c:v>
                </c:pt>
                <c:pt idx="36">
                  <c:v>-12.976067897405771</c:v>
                </c:pt>
                <c:pt idx="37">
                  <c:v>-12.976067897405771</c:v>
                </c:pt>
                <c:pt idx="38">
                  <c:v>-13.803921600570273</c:v>
                </c:pt>
                <c:pt idx="39">
                  <c:v>-14.719071411783775</c:v>
                </c:pt>
                <c:pt idx="40">
                  <c:v>-14.719071411783775</c:v>
                </c:pt>
                <c:pt idx="41">
                  <c:v>-14.719071411783775</c:v>
                </c:pt>
                <c:pt idx="42">
                  <c:v>-14.719071411783775</c:v>
                </c:pt>
                <c:pt idx="43">
                  <c:v>-14.719071411783775</c:v>
                </c:pt>
                <c:pt idx="44">
                  <c:v>-15.742121860731402</c:v>
                </c:pt>
                <c:pt idx="45">
                  <c:v>-15.742121860731402</c:v>
                </c:pt>
                <c:pt idx="46">
                  <c:v>-16.901960800285135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6562688"/>
        <c:axId val="416563080"/>
      </c:scatterChart>
      <c:valAx>
        <c:axId val="416562688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(Hz)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63080"/>
        <c:crosses val="autoZero"/>
        <c:crossBetween val="midCat"/>
      </c:valAx>
      <c:valAx>
        <c:axId val="416563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dB</a:t>
                </a:r>
                <a:r>
                  <a:rPr lang="en-US" baseline="0"/>
                  <a:t> Magnitude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626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0" i="0" baseline="0">
                <a:effectLst/>
                <a:latin typeface="+mn-lt"/>
              </a:rPr>
              <a:t>dB Magnitude VS. Frequency (Tweeter)</a:t>
            </a:r>
            <a:endParaRPr lang="en-US" sz="1600">
              <a:effectLst/>
              <a:latin typeface="+mn-lt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Sheet1!$N$3:$N$43</c:f>
              <c:numCache>
                <c:formatCode>_(* #,##0_);_(* \(#,##0\);_(* "-"??_);_(@_)</c:formatCode>
                <c:ptCount val="41"/>
                <c:pt idx="0">
                  <c:v>500</c:v>
                </c:pt>
                <c:pt idx="1">
                  <c:v>1000</c:v>
                </c:pt>
                <c:pt idx="2">
                  <c:v>2000</c:v>
                </c:pt>
                <c:pt idx="3">
                  <c:v>3000</c:v>
                </c:pt>
                <c:pt idx="4">
                  <c:v>4000</c:v>
                </c:pt>
                <c:pt idx="5">
                  <c:v>5000</c:v>
                </c:pt>
                <c:pt idx="6">
                  <c:v>6000</c:v>
                </c:pt>
                <c:pt idx="7">
                  <c:v>7000</c:v>
                </c:pt>
                <c:pt idx="8">
                  <c:v>8000</c:v>
                </c:pt>
                <c:pt idx="9">
                  <c:v>9000</c:v>
                </c:pt>
                <c:pt idx="10">
                  <c:v>10000</c:v>
                </c:pt>
                <c:pt idx="11">
                  <c:v>11000</c:v>
                </c:pt>
                <c:pt idx="12">
                  <c:v>12000</c:v>
                </c:pt>
                <c:pt idx="13">
                  <c:v>13000</c:v>
                </c:pt>
                <c:pt idx="14">
                  <c:v>14000</c:v>
                </c:pt>
                <c:pt idx="15">
                  <c:v>15000</c:v>
                </c:pt>
                <c:pt idx="16">
                  <c:v>16000</c:v>
                </c:pt>
                <c:pt idx="17">
                  <c:v>17000</c:v>
                </c:pt>
                <c:pt idx="18">
                  <c:v>18000</c:v>
                </c:pt>
                <c:pt idx="19">
                  <c:v>19000</c:v>
                </c:pt>
                <c:pt idx="20">
                  <c:v>20000</c:v>
                </c:pt>
                <c:pt idx="21">
                  <c:v>21000</c:v>
                </c:pt>
                <c:pt idx="22">
                  <c:v>22000</c:v>
                </c:pt>
                <c:pt idx="23">
                  <c:v>23000</c:v>
                </c:pt>
                <c:pt idx="24">
                  <c:v>24000</c:v>
                </c:pt>
                <c:pt idx="25">
                  <c:v>25000</c:v>
                </c:pt>
                <c:pt idx="26">
                  <c:v>26000</c:v>
                </c:pt>
                <c:pt idx="27">
                  <c:v>27000</c:v>
                </c:pt>
                <c:pt idx="28">
                  <c:v>28000</c:v>
                </c:pt>
                <c:pt idx="29">
                  <c:v>29000</c:v>
                </c:pt>
                <c:pt idx="30">
                  <c:v>30000</c:v>
                </c:pt>
                <c:pt idx="31">
                  <c:v>31000</c:v>
                </c:pt>
                <c:pt idx="32">
                  <c:v>32000</c:v>
                </c:pt>
                <c:pt idx="33">
                  <c:v>33000</c:v>
                </c:pt>
                <c:pt idx="34">
                  <c:v>34000</c:v>
                </c:pt>
                <c:pt idx="35">
                  <c:v>35000</c:v>
                </c:pt>
                <c:pt idx="36">
                  <c:v>36000</c:v>
                </c:pt>
                <c:pt idx="37">
                  <c:v>37000</c:v>
                </c:pt>
                <c:pt idx="38">
                  <c:v>38000</c:v>
                </c:pt>
                <c:pt idx="39">
                  <c:v>39000</c:v>
                </c:pt>
                <c:pt idx="40">
                  <c:v>40000</c:v>
                </c:pt>
              </c:numCache>
            </c:numRef>
          </c:xVal>
          <c:yVal>
            <c:numRef>
              <c:f>Sheet1!$R$3:$R$43</c:f>
              <c:numCache>
                <c:formatCode>General</c:formatCode>
                <c:ptCount val="41"/>
                <c:pt idx="0">
                  <c:v>-19.824521513849898</c:v>
                </c:pt>
                <c:pt idx="1">
                  <c:v>-15.215543086284418</c:v>
                </c:pt>
                <c:pt idx="2">
                  <c:v>-10.576561555870775</c:v>
                </c:pt>
                <c:pt idx="3">
                  <c:v>-7.7833216872906501</c:v>
                </c:pt>
                <c:pt idx="4">
                  <c:v>-5.504454641153913</c:v>
                </c:pt>
                <c:pt idx="5">
                  <c:v>-3.7009220341721543</c:v>
                </c:pt>
                <c:pt idx="6">
                  <c:v>-2.4398871192303737</c:v>
                </c:pt>
                <c:pt idx="7">
                  <c:v>-1.4429596663284185</c:v>
                </c:pt>
                <c:pt idx="8">
                  <c:v>-0.7396713250633995</c:v>
                </c:pt>
                <c:pt idx="9">
                  <c:v>-0.27004940807294214</c:v>
                </c:pt>
                <c:pt idx="10">
                  <c:v>0</c:v>
                </c:pt>
                <c:pt idx="11">
                  <c:v>0.17547848615010303</c:v>
                </c:pt>
                <c:pt idx="12">
                  <c:v>0.17547848615010303</c:v>
                </c:pt>
                <c:pt idx="13">
                  <c:v>0</c:v>
                </c:pt>
                <c:pt idx="14">
                  <c:v>-0.17909685305852907</c:v>
                </c:pt>
                <c:pt idx="15">
                  <c:v>-0.45486254277119431</c:v>
                </c:pt>
                <c:pt idx="16">
                  <c:v>-0.7396713250633995</c:v>
                </c:pt>
                <c:pt idx="17">
                  <c:v>-0.93486807084652457</c:v>
                </c:pt>
                <c:pt idx="18">
                  <c:v>-1.3389357926122645</c:v>
                </c:pt>
                <c:pt idx="19">
                  <c:v>-1.548244466175563</c:v>
                </c:pt>
                <c:pt idx="20">
                  <c:v>-1.9826294600402892</c:v>
                </c:pt>
                <c:pt idx="21">
                  <c:v>-2.2082496682340707</c:v>
                </c:pt>
                <c:pt idx="22">
                  <c:v>-2.6778715852245276</c:v>
                </c:pt>
                <c:pt idx="23">
                  <c:v>-2.92256071356476</c:v>
                </c:pt>
                <c:pt idx="24">
                  <c:v>-3.1743432597251706</c:v>
                </c:pt>
                <c:pt idx="25">
                  <c:v>-3.4336428030125239</c:v>
                </c:pt>
                <c:pt idx="26">
                  <c:v>-3.7009220341721543</c:v>
                </c:pt>
                <c:pt idx="27">
                  <c:v>-3.9766877238848193</c:v>
                </c:pt>
                <c:pt idx="28">
                  <c:v>-4.261496506177024</c:v>
                </c:pt>
                <c:pt idx="29">
                  <c:v>-4.5559616425911518</c:v>
                </c:pt>
                <c:pt idx="30">
                  <c:v>-4.8607609737258892</c:v>
                </c:pt>
                <c:pt idx="31">
                  <c:v>-5.1766463173905279</c:v>
                </c:pt>
                <c:pt idx="32">
                  <c:v>-5.1766463173905279</c:v>
                </c:pt>
                <c:pt idx="33">
                  <c:v>-5.504454641153913</c:v>
                </c:pt>
                <c:pt idx="34">
                  <c:v>-5.84512142712952</c:v>
                </c:pt>
                <c:pt idx="35">
                  <c:v>-6.1996967663381533</c:v>
                </c:pt>
                <c:pt idx="36">
                  <c:v>-6.1996967663381533</c:v>
                </c:pt>
                <c:pt idx="37">
                  <c:v>-6.5693648802184157</c:v>
                </c:pt>
                <c:pt idx="38">
                  <c:v>-6.5693648802184157</c:v>
                </c:pt>
                <c:pt idx="39">
                  <c:v>-6.9554679841261491</c:v>
                </c:pt>
                <c:pt idx="40">
                  <c:v>-6.9554679841261491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6552888"/>
        <c:axId val="416553280"/>
      </c:scatterChart>
      <c:valAx>
        <c:axId val="416552888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(Hz)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53280"/>
        <c:crosses val="autoZero"/>
        <c:crossBetween val="midCat"/>
      </c:valAx>
      <c:valAx>
        <c:axId val="41655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dB</a:t>
                </a:r>
                <a:r>
                  <a:rPr lang="en-US" baseline="0"/>
                  <a:t> Magnitude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552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dB</a:t>
            </a:r>
            <a:r>
              <a:rPr lang="en-US" baseline="0" dirty="0"/>
              <a:t> Magnitude VS. Frequency </a:t>
            </a:r>
            <a:r>
              <a:rPr lang="en-US" baseline="0" dirty="0" smtClean="0"/>
              <a:t>(Summing Amplifier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Sheet1!$T$3:$T$43</c:f>
              <c:numCache>
                <c:formatCode>General</c:formatCode>
                <c:ptCount val="41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1500</c:v>
                </c:pt>
                <c:pt idx="4">
                  <c:v>2000</c:v>
                </c:pt>
                <c:pt idx="5">
                  <c:v>2500</c:v>
                </c:pt>
                <c:pt idx="6">
                  <c:v>3000</c:v>
                </c:pt>
                <c:pt idx="7">
                  <c:v>3500</c:v>
                </c:pt>
                <c:pt idx="8">
                  <c:v>4000</c:v>
                </c:pt>
                <c:pt idx="9">
                  <c:v>4500</c:v>
                </c:pt>
                <c:pt idx="10">
                  <c:v>5000</c:v>
                </c:pt>
                <c:pt idx="11">
                  <c:v>5500</c:v>
                </c:pt>
                <c:pt idx="12">
                  <c:v>6000</c:v>
                </c:pt>
                <c:pt idx="13">
                  <c:v>6500</c:v>
                </c:pt>
                <c:pt idx="14">
                  <c:v>7000</c:v>
                </c:pt>
                <c:pt idx="15">
                  <c:v>7500</c:v>
                </c:pt>
                <c:pt idx="16">
                  <c:v>8000</c:v>
                </c:pt>
                <c:pt idx="17">
                  <c:v>8500</c:v>
                </c:pt>
                <c:pt idx="18">
                  <c:v>9000</c:v>
                </c:pt>
                <c:pt idx="19">
                  <c:v>9500</c:v>
                </c:pt>
                <c:pt idx="20">
                  <c:v>10000</c:v>
                </c:pt>
                <c:pt idx="21">
                  <c:v>10500</c:v>
                </c:pt>
                <c:pt idx="22">
                  <c:v>11000</c:v>
                </c:pt>
                <c:pt idx="23">
                  <c:v>11500</c:v>
                </c:pt>
                <c:pt idx="24">
                  <c:v>12000</c:v>
                </c:pt>
                <c:pt idx="25">
                  <c:v>12500</c:v>
                </c:pt>
                <c:pt idx="26">
                  <c:v>13000</c:v>
                </c:pt>
                <c:pt idx="27">
                  <c:v>13500</c:v>
                </c:pt>
                <c:pt idx="28">
                  <c:v>14000</c:v>
                </c:pt>
                <c:pt idx="29">
                  <c:v>14500</c:v>
                </c:pt>
                <c:pt idx="30">
                  <c:v>15000</c:v>
                </c:pt>
                <c:pt idx="31">
                  <c:v>15500</c:v>
                </c:pt>
                <c:pt idx="32">
                  <c:v>16000</c:v>
                </c:pt>
                <c:pt idx="33">
                  <c:v>16500</c:v>
                </c:pt>
                <c:pt idx="34">
                  <c:v>17000</c:v>
                </c:pt>
                <c:pt idx="35">
                  <c:v>17500</c:v>
                </c:pt>
                <c:pt idx="36">
                  <c:v>18000</c:v>
                </c:pt>
                <c:pt idx="37">
                  <c:v>18500</c:v>
                </c:pt>
                <c:pt idx="38">
                  <c:v>19000</c:v>
                </c:pt>
                <c:pt idx="39">
                  <c:v>19500</c:v>
                </c:pt>
                <c:pt idx="40">
                  <c:v>20000</c:v>
                </c:pt>
              </c:numCache>
            </c:numRef>
          </c:xVal>
          <c:yVal>
            <c:numRef>
              <c:f>Sheet1!$X$3:$X$43</c:f>
              <c:numCache>
                <c:formatCode>General</c:formatCode>
                <c:ptCount val="41"/>
                <c:pt idx="0">
                  <c:v>0</c:v>
                </c:pt>
                <c:pt idx="1">
                  <c:v>-0.17909685305852907</c:v>
                </c:pt>
                <c:pt idx="2">
                  <c:v>0</c:v>
                </c:pt>
                <c:pt idx="3">
                  <c:v>1.3894352932223355</c:v>
                </c:pt>
                <c:pt idx="4">
                  <c:v>2.2515529052692402</c:v>
                </c:pt>
                <c:pt idx="5">
                  <c:v>2.2515529052692402</c:v>
                </c:pt>
                <c:pt idx="6">
                  <c:v>1.6864177140007175</c:v>
                </c:pt>
                <c:pt idx="7">
                  <c:v>0.92400844496257573</c:v>
                </c:pt>
                <c:pt idx="8">
                  <c:v>0.26190596180295367</c:v>
                </c:pt>
                <c:pt idx="9">
                  <c:v>-0.36196444185592436</c:v>
                </c:pt>
                <c:pt idx="10">
                  <c:v>-0.7396713250633995</c:v>
                </c:pt>
                <c:pt idx="11">
                  <c:v>-1.134552488978543</c:v>
                </c:pt>
                <c:pt idx="12">
                  <c:v>-1.134552488978543</c:v>
                </c:pt>
                <c:pt idx="13">
                  <c:v>-0.93486807084652457</c:v>
                </c:pt>
                <c:pt idx="14">
                  <c:v>-0.7396713250633995</c:v>
                </c:pt>
                <c:pt idx="15">
                  <c:v>-0.36196444185592436</c:v>
                </c:pt>
                <c:pt idx="16">
                  <c:v>-0.17909685305852907</c:v>
                </c:pt>
                <c:pt idx="17">
                  <c:v>0</c:v>
                </c:pt>
                <c:pt idx="18">
                  <c:v>0.43222298025354655</c:v>
                </c:pt>
                <c:pt idx="19">
                  <c:v>0.59926446754886409</c:v>
                </c:pt>
                <c:pt idx="20">
                  <c:v>0.76315403985429564</c:v>
                </c:pt>
                <c:pt idx="21">
                  <c:v>0.92400844496257573</c:v>
                </c:pt>
                <c:pt idx="22">
                  <c:v>1.0819380618832517</c:v>
                </c:pt>
                <c:pt idx="23">
                  <c:v>1.0819380618832517</c:v>
                </c:pt>
                <c:pt idx="24">
                  <c:v>1.0819380618832517</c:v>
                </c:pt>
                <c:pt idx="25">
                  <c:v>1.0819380618832517</c:v>
                </c:pt>
                <c:pt idx="26">
                  <c:v>1.0819380618832517</c:v>
                </c:pt>
                <c:pt idx="27">
                  <c:v>1.0819380618832517</c:v>
                </c:pt>
                <c:pt idx="28">
                  <c:v>0.92400844496257573</c:v>
                </c:pt>
                <c:pt idx="29">
                  <c:v>0.76315403985429564</c:v>
                </c:pt>
                <c:pt idx="30">
                  <c:v>0.76315403985429564</c:v>
                </c:pt>
                <c:pt idx="31">
                  <c:v>0.59926446754886409</c:v>
                </c:pt>
                <c:pt idx="32">
                  <c:v>0.43222298025354655</c:v>
                </c:pt>
                <c:pt idx="33">
                  <c:v>0.43222298025354655</c:v>
                </c:pt>
                <c:pt idx="34">
                  <c:v>0.26190596180295367</c:v>
                </c:pt>
                <c:pt idx="35">
                  <c:v>0</c:v>
                </c:pt>
                <c:pt idx="36">
                  <c:v>0</c:v>
                </c:pt>
                <c:pt idx="37">
                  <c:v>-0.17909685305852907</c:v>
                </c:pt>
                <c:pt idx="38">
                  <c:v>-0.36196444185592436</c:v>
                </c:pt>
                <c:pt idx="39">
                  <c:v>-0.54876496693879129</c:v>
                </c:pt>
                <c:pt idx="40">
                  <c:v>-0.7396713250633995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1625720"/>
        <c:axId val="411623760"/>
      </c:scatterChart>
      <c:valAx>
        <c:axId val="411625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 (Hz)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623760"/>
        <c:crosses val="autoZero"/>
        <c:crossBetween val="midCat"/>
      </c:valAx>
      <c:valAx>
        <c:axId val="41162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dB</a:t>
                </a:r>
                <a:r>
                  <a:rPr lang="en-US" baseline="0"/>
                  <a:t> Magnitude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1625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8F0AE-FD57-4144-8A31-F2BF401EFB18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28DEC-83A8-44EC-9FA2-9E0372B3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23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F570B0-02FF-4DEB-B088-B98DE94595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28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55C0B1-1AC3-4425-A494-3489939CCF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3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CC6CBD4-9BB2-405C-94EA-29DC10FD671A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1DDC9EF-ADBD-459A-BA1E-913257E5AC0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Excel_Worksheet2.xlsx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7848600" cy="1089025"/>
          </a:xfrm>
        </p:spPr>
        <p:txBody>
          <a:bodyPr/>
          <a:lstStyle/>
          <a:p>
            <a:pPr algn="ctr"/>
            <a:r>
              <a:rPr lang="en-US" dirty="0" smtClean="0"/>
              <a:t>HIFI Stereo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581400"/>
            <a:ext cx="6400800" cy="1752600"/>
          </a:xfrm>
        </p:spPr>
        <p:txBody>
          <a:bodyPr/>
          <a:lstStyle/>
          <a:p>
            <a:pPr algn="ctr"/>
            <a:r>
              <a:rPr lang="en-US" dirty="0" smtClean="0"/>
              <a:t>Team Hi-Potential</a:t>
            </a:r>
          </a:p>
          <a:p>
            <a:pPr algn="ctr"/>
            <a:r>
              <a:rPr lang="en-US" dirty="0" smtClean="0"/>
              <a:t>Section 8, Team 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145409"/>
              </p:ext>
            </p:extLst>
          </p:nvPr>
        </p:nvGraphicFramePr>
        <p:xfrm>
          <a:off x="1066800" y="4724400"/>
          <a:ext cx="7086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Worksheet" r:id="rId3" imgW="7086735" imgH="1486006" progId="Excel.Sheet.12">
                  <p:embed/>
                </p:oleObj>
              </mc:Choice>
              <mc:Fallback>
                <p:oleObj name="Worksheet" r:id="rId3" imgW="7086735" imgH="148600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4724400"/>
                        <a:ext cx="708660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25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51" y="228600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Reconstruction Filte</a:t>
            </a:r>
            <a:r>
              <a:rPr lang="en-US" dirty="0"/>
              <a:t>r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" y="1066800"/>
            <a:ext cx="6781800" cy="11042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741644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990600"/>
          </a:xfrm>
        </p:spPr>
        <p:txBody>
          <a:bodyPr/>
          <a:lstStyle/>
          <a:p>
            <a:r>
              <a:rPr lang="en-US" dirty="0" smtClean="0"/>
              <a:t>Reconstruction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5334000" cy="400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58359" y="2066241"/>
            <a:ext cx="5722850" cy="31143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9400" y="5260177"/>
            <a:ext cx="25058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Printed Circuit Board</a:t>
            </a:r>
          </a:p>
          <a:p>
            <a:r>
              <a:rPr lang="en-US" sz="1600" dirty="0" smtClean="0"/>
              <a:t>- Two Layer</a:t>
            </a:r>
          </a:p>
          <a:p>
            <a:r>
              <a:rPr lang="en-US" sz="1600" dirty="0" smtClean="0"/>
              <a:t>- Two Ground Planes</a:t>
            </a:r>
          </a:p>
          <a:p>
            <a:r>
              <a:rPr lang="en-US" sz="1600" dirty="0" smtClean="0"/>
              <a:t>- 32 mil power traces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21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Reconstruction Filter: Harmonic Distortion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95400"/>
            <a:ext cx="6096000" cy="3832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55626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Tested with a 1kHz sinewave @ -15dB, no oversampling</a:t>
            </a:r>
          </a:p>
          <a:p>
            <a:r>
              <a:rPr lang="en-US" dirty="0" smtClean="0"/>
              <a:t>	-THD:   0.2354% or -52.56dB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57200"/>
            <a:ext cx="5257800" cy="2369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791120"/>
            <a:ext cx="6781800" cy="3762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12542"/>
            <a:ext cx="8229600" cy="990600"/>
          </a:xfrm>
        </p:spPr>
        <p:txBody>
          <a:bodyPr/>
          <a:lstStyle/>
          <a:p>
            <a:r>
              <a:rPr lang="en-US" dirty="0" smtClean="0"/>
              <a:t>Crossover 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990600"/>
          </a:xfrm>
        </p:spPr>
        <p:txBody>
          <a:bodyPr/>
          <a:lstStyle/>
          <a:p>
            <a:r>
              <a:rPr lang="en-US" dirty="0" smtClean="0"/>
              <a:t>Crossover Filters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18383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3962400"/>
            <a:ext cx="3733800" cy="2800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75" y="1066800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990600"/>
          </a:xfrm>
        </p:spPr>
        <p:txBody>
          <a:bodyPr/>
          <a:lstStyle/>
          <a:p>
            <a:r>
              <a:rPr lang="en-US" dirty="0" smtClean="0"/>
              <a:t>Crossover Filters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19460"/>
            <a:ext cx="5938886" cy="4612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993" y="2971800"/>
            <a:ext cx="25058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Printed Circuit Board</a:t>
            </a:r>
          </a:p>
          <a:p>
            <a:r>
              <a:rPr lang="en-US" sz="1600" dirty="0" smtClean="0"/>
              <a:t>- Two Layer</a:t>
            </a:r>
          </a:p>
          <a:p>
            <a:r>
              <a:rPr lang="en-US" sz="1600" dirty="0" smtClean="0"/>
              <a:t>- Two Ground Planes</a:t>
            </a:r>
          </a:p>
          <a:p>
            <a:r>
              <a:rPr lang="en-US" sz="1600" dirty="0" smtClean="0"/>
              <a:t>- 60 mil </a:t>
            </a:r>
            <a:r>
              <a:rPr lang="en-US" sz="1600" dirty="0" smtClean="0"/>
              <a:t>traces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2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</a:t>
            </a:r>
            <a:r>
              <a:rPr lang="en-US" dirty="0" smtClean="0"/>
              <a:t>Amplifier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Min. 8W RMS at 8</a:t>
            </a:r>
            <a:r>
              <a:rPr lang="el-GR" dirty="0" smtClean="0"/>
              <a:t>Ω</a:t>
            </a:r>
            <a:r>
              <a:rPr lang="en-US" dirty="0" smtClean="0"/>
              <a:t> Speakers</a:t>
            </a:r>
          </a:p>
          <a:p>
            <a:r>
              <a:rPr lang="en-US" dirty="0"/>
              <a:t>M</a:t>
            </a:r>
            <a:r>
              <a:rPr lang="en-US" dirty="0" smtClean="0"/>
              <a:t>ax. 1% 2</a:t>
            </a:r>
            <a:r>
              <a:rPr lang="en-US" baseline="30000" dirty="0" smtClean="0"/>
              <a:t>nd</a:t>
            </a:r>
            <a:r>
              <a:rPr lang="en-US" dirty="0" smtClean="0"/>
              <a:t> harmonic distortion</a:t>
            </a:r>
          </a:p>
          <a:p>
            <a:r>
              <a:rPr lang="en-US" dirty="0" smtClean="0"/>
              <a:t>Max. 0.2% 3</a:t>
            </a:r>
            <a:r>
              <a:rPr lang="en-US" baseline="30000" dirty="0" smtClean="0"/>
              <a:t>rd</a:t>
            </a:r>
            <a:r>
              <a:rPr lang="en-US" dirty="0" smtClean="0"/>
              <a:t> harmonic distortion</a:t>
            </a: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6" y="3048000"/>
            <a:ext cx="8229600" cy="28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Pre-Amplifier (Tone Control)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13" y="1521229"/>
            <a:ext cx="6610773" cy="4876800"/>
          </a:xfrm>
        </p:spPr>
      </p:pic>
    </p:spTree>
    <p:extLst>
      <p:ext uri="{BB962C8B-B14F-4D97-AF65-F5344CB8AC3E}">
        <p14:creationId xmlns:p14="http://schemas.microsoft.com/office/powerpoint/2010/main" val="30839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AB Amplifier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34" y="1524000"/>
            <a:ext cx="6615131" cy="4876800"/>
          </a:xfrm>
        </p:spPr>
      </p:pic>
    </p:spTree>
    <p:extLst>
      <p:ext uri="{BB962C8B-B14F-4D97-AF65-F5344CB8AC3E}">
        <p14:creationId xmlns:p14="http://schemas.microsoft.com/office/powerpoint/2010/main" val="209633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Pre-amplifier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457200" y="1524000"/>
          <a:ext cx="3886199" cy="244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328159" y="1524000"/>
          <a:ext cx="4114799" cy="244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685801" y="3967162"/>
          <a:ext cx="3733800" cy="2509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432697" y="4114800"/>
          <a:ext cx="4177903" cy="2362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7296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/>
          <a:lstStyle/>
          <a:p>
            <a:r>
              <a:rPr lang="en-US" dirty="0" smtClean="0"/>
              <a:t>Whole-System Block Diagram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0" y="990600"/>
            <a:ext cx="3270918" cy="5194741"/>
            <a:chOff x="2590800" y="533400"/>
            <a:chExt cx="3276600" cy="52037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533400"/>
              <a:ext cx="3276600" cy="318351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3716915"/>
              <a:ext cx="2888455" cy="2020249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6200" y="6207112"/>
            <a:ext cx="2827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ECE </a:t>
            </a:r>
            <a:r>
              <a:rPr lang="en-US" sz="1400" dirty="0"/>
              <a:t>40200 Course </a:t>
            </a:r>
            <a:r>
              <a:rPr lang="en-US" sz="1400" dirty="0" smtClean="0"/>
              <a:t>Handout</a:t>
            </a:r>
          </a:p>
          <a:p>
            <a:r>
              <a:rPr lang="en-US" sz="1400" dirty="0" smtClean="0"/>
              <a:t>Purdue </a:t>
            </a:r>
            <a:r>
              <a:rPr lang="en-US" sz="1400" dirty="0"/>
              <a:t>West Lafayette, IN </a:t>
            </a:r>
            <a:r>
              <a:rPr lang="en-US" sz="1400" dirty="0" smtClean="0"/>
              <a:t>47907</a:t>
            </a:r>
            <a:endParaRPr lang="en-US" sz="1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459532"/>
              </p:ext>
            </p:extLst>
          </p:nvPr>
        </p:nvGraphicFramePr>
        <p:xfrm>
          <a:off x="421433" y="1295400"/>
          <a:ext cx="1771650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Worksheet" r:id="rId5" imgW="1771616" imgH="1495462" progId="Excel.Sheet.12">
                  <p:embed/>
                </p:oleObj>
              </mc:Choice>
              <mc:Fallback>
                <p:oleObj name="Worksheet" r:id="rId5" imgW="1771616" imgH="149546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1433" y="1295400"/>
                        <a:ext cx="1771650" cy="1495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542388" y="1447800"/>
            <a:ext cx="1105812" cy="838200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42388" y="2667000"/>
            <a:ext cx="1105812" cy="533400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52247" y="3581400"/>
            <a:ext cx="1105812" cy="488590"/>
          </a:xfrm>
          <a:prstGeom prst="rect">
            <a:avLst/>
          </a:prstGeom>
          <a:noFill/>
          <a:ln w="63500">
            <a:solidFill>
              <a:srgbClr val="F791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4724400"/>
            <a:ext cx="914400" cy="580485"/>
          </a:xfrm>
          <a:prstGeom prst="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055776" y="3581400"/>
            <a:ext cx="887824" cy="48859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Class AB Amplifier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38" y="4094227"/>
            <a:ext cx="4395662" cy="2763773"/>
          </a:xfrm>
        </p:spPr>
      </p:pic>
      <p:pic>
        <p:nvPicPr>
          <p:cNvPr id="4" name="Picture 3" descr="E:\scope_out_amp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10144"/>
            <a:ext cx="4928062" cy="30618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ight Arrow 8"/>
          <p:cNvSpPr/>
          <p:nvPr/>
        </p:nvSpPr>
        <p:spPr>
          <a:xfrm>
            <a:off x="5257800" y="2209800"/>
            <a:ext cx="838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97138" y="1786235"/>
            <a:ext cx="2794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Output of power amplifier</a:t>
            </a:r>
          </a:p>
          <a:p>
            <a:r>
              <a:rPr lang="en-US" dirty="0" smtClean="0"/>
              <a:t>Power </a:t>
            </a:r>
            <a:r>
              <a:rPr lang="en-US" dirty="0" smtClean="0"/>
              <a:t>= 8.48 W RMS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HD = 0.0937%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HD = 0.174%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3886199" y="5379718"/>
            <a:ext cx="830273" cy="106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6017" y="5102273"/>
            <a:ext cx="348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Integration of the whole system</a:t>
            </a:r>
          </a:p>
          <a:p>
            <a:r>
              <a:rPr lang="en-US" dirty="0" smtClean="0"/>
              <a:t>THD+N </a:t>
            </a:r>
            <a:r>
              <a:rPr lang="en-US" dirty="0" smtClean="0"/>
              <a:t>= 0.452% = -46.89dB</a:t>
            </a:r>
          </a:p>
        </p:txBody>
      </p:sp>
    </p:spTree>
    <p:extLst>
      <p:ext uri="{BB962C8B-B14F-4D97-AF65-F5344CB8AC3E}">
        <p14:creationId xmlns:p14="http://schemas.microsoft.com/office/powerpoint/2010/main" val="26276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PCBs for Power Amplifier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80979"/>
            <a:ext cx="3938904" cy="4691221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4" y="1480978"/>
            <a:ext cx="4776990" cy="3929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800" y="6166945"/>
            <a:ext cx="1638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Pre-amplifier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495615" y="5486400"/>
            <a:ext cx="2267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Class AB amplifier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671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229600" cy="838200"/>
          </a:xfrm>
        </p:spPr>
        <p:txBody>
          <a:bodyPr/>
          <a:lstStyle/>
          <a:p>
            <a:r>
              <a:rPr lang="en-US" dirty="0" smtClean="0"/>
              <a:t>Amplifier Control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714500"/>
            <a:ext cx="3492137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Detailed Block Diagram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95400"/>
            <a:ext cx="53911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1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Amplifier Control Flow Chart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53" y="1524000"/>
            <a:ext cx="7166293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LM35 Temperature Sensor</a:t>
            </a:r>
            <a:endParaRPr lang="en-US" dirty="0"/>
          </a:p>
        </p:txBody>
      </p:sp>
      <p:pic>
        <p:nvPicPr>
          <p:cNvPr id="3074" name="Picture 2" descr="http://cdn.instructables.com/FE0/DHQ4/HV2AIB01/FE0DHQ4HV2AIB01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97874"/>
            <a:ext cx="2942990" cy="199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3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Potentiometers</a:t>
            </a:r>
            <a:endParaRPr lang="en-US" dirty="0"/>
          </a:p>
        </p:txBody>
      </p:sp>
      <p:pic>
        <p:nvPicPr>
          <p:cNvPr id="3" name="Picture 2" descr="http://www.microchip.com/_images/ics/medium-MCP4131-PDIP-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02" y="2057400"/>
            <a:ext cx="1495697" cy="149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68" y="1524000"/>
            <a:ext cx="5033666" cy="3164918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258155"/>
              </p:ext>
            </p:extLst>
          </p:nvPr>
        </p:nvGraphicFramePr>
        <p:xfrm>
          <a:off x="1524000" y="4932758"/>
          <a:ext cx="5937250" cy="1493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8660"/>
                <a:gridCol w="1979295"/>
                <a:gridCol w="1979295"/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Potentiometer Step Value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Expected Resistance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Measured Resistance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0/128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~0 KΩ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32/128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2.5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2.5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64/128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4.97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96/128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7.5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7.45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128/128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 KΩ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9.89 KΩ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t="16818" r="4478" b="4702"/>
          <a:stretch/>
        </p:blipFill>
        <p:spPr>
          <a:xfrm>
            <a:off x="4572000" y="3048000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81"/>
          <a:stretch/>
        </p:blipFill>
        <p:spPr bwMode="auto">
          <a:xfrm rot="5400000">
            <a:off x="609599" y="609602"/>
            <a:ext cx="3733801" cy="403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22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and PCB Design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114800" cy="24384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/>
          <a:stretch/>
        </p:blipFill>
        <p:spPr>
          <a:xfrm>
            <a:off x="4724400" y="2362200"/>
            <a:ext cx="4322944" cy="39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9921" r="4218" b="3937"/>
          <a:stretch/>
        </p:blipFill>
        <p:spPr>
          <a:xfrm>
            <a:off x="152400" y="1828800"/>
            <a:ext cx="8803433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597" y="5429165"/>
            <a:ext cx="776172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Subsystem Considerations: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DAC – Linear Interpolation will improve audio quality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Tonal Controls – Small adjustments, possibly added resistance on volume control</a:t>
            </a:r>
          </a:p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Overall – All subsystems and integration are on track, PCBs all ordered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0" y="457200"/>
            <a:ext cx="8588083" cy="498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5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Acceptance Test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582341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</a:t>
            </a:r>
            <a:r>
              <a:rPr lang="en-US" sz="2400" dirty="0" smtClean="0"/>
              <a:t>. Be </a:t>
            </a:r>
            <a:r>
              <a:rPr lang="en-US" sz="2400" dirty="0"/>
              <a:t>able to connect your system using a USB cable to a PC running </a:t>
            </a:r>
            <a:r>
              <a:rPr lang="en-US" sz="2400" dirty="0" smtClean="0"/>
              <a:t>windows</a:t>
            </a:r>
          </a:p>
          <a:p>
            <a:r>
              <a:rPr lang="en-US" sz="2400" dirty="0" smtClean="0"/>
              <a:t>2. Play </a:t>
            </a:r>
            <a:r>
              <a:rPr lang="en-US" sz="2400" dirty="0"/>
              <a:t>music on the PC out of the speaker </a:t>
            </a:r>
            <a:r>
              <a:rPr lang="en-US" sz="2400" dirty="0" smtClean="0"/>
              <a:t>system</a:t>
            </a:r>
          </a:p>
          <a:p>
            <a:r>
              <a:rPr lang="en-US" sz="2400" dirty="0" smtClean="0"/>
              <a:t>3. Control </a:t>
            </a:r>
            <a:r>
              <a:rPr lang="en-US" sz="2400" dirty="0"/>
              <a:t>the volume, treble, midrange and bass using a touchscreen </a:t>
            </a:r>
            <a:r>
              <a:rPr lang="en-US" sz="2400" dirty="0" smtClean="0"/>
              <a:t>GUI</a:t>
            </a:r>
          </a:p>
          <a:p>
            <a:r>
              <a:rPr lang="en-US" sz="2400" dirty="0" smtClean="0"/>
              <a:t>4. Be impressed by </a:t>
            </a:r>
            <a:r>
              <a:rPr lang="en-US" sz="2400" dirty="0"/>
              <a:t>the VU meter spectral </a:t>
            </a:r>
            <a:r>
              <a:rPr lang="en-US" sz="2400" dirty="0" smtClean="0"/>
              <a:t>reproduction</a:t>
            </a:r>
          </a:p>
          <a:p>
            <a:r>
              <a:rPr lang="en-US" sz="2400" dirty="0" smtClean="0"/>
              <a:t>5. Be </a:t>
            </a:r>
            <a:r>
              <a:rPr lang="en-US" sz="2400" dirty="0"/>
              <a:t>provided with a calibration certificate with the following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1.The </a:t>
            </a:r>
            <a:r>
              <a:rPr lang="en-US" sz="2400" dirty="0"/>
              <a:t>THD+N of the overall system (0dB @ 1kHz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2.The </a:t>
            </a:r>
            <a:r>
              <a:rPr lang="en-US" sz="2400" dirty="0"/>
              <a:t>THD+N after the reconstruction filter (0dB @ </a:t>
            </a:r>
            <a:r>
              <a:rPr lang="en-US" sz="2400" dirty="0" smtClean="0"/>
              <a:t>	1kHz</a:t>
            </a:r>
            <a:r>
              <a:rPr lang="en-US" sz="2400" dirty="0"/>
              <a:t>) before the </a:t>
            </a:r>
            <a:r>
              <a:rPr lang="en-US" sz="2400" dirty="0" smtClean="0"/>
              <a:t>amplifier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3.An </a:t>
            </a:r>
            <a:r>
              <a:rPr lang="en-US" sz="2400" dirty="0"/>
              <a:t>assessment of how to improve audio quality</a:t>
            </a:r>
          </a:p>
        </p:txBody>
      </p:sp>
    </p:spTree>
    <p:extLst>
      <p:ext uri="{BB962C8B-B14F-4D97-AF65-F5344CB8AC3E}">
        <p14:creationId xmlns:p14="http://schemas.microsoft.com/office/powerpoint/2010/main" val="63877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7307898" cy="500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1358898"/>
            <a:ext cx="4724400" cy="990600"/>
          </a:xfrm>
        </p:spPr>
        <p:txBody>
          <a:bodyPr/>
          <a:lstStyle/>
          <a:p>
            <a:r>
              <a:rPr lang="en-US" dirty="0" smtClean="0"/>
              <a:t>DAC Block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0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399"/>
            <a:ext cx="7162800" cy="4485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5105400"/>
            <a:ext cx="37338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Prototype of DAC Subsystem</a:t>
            </a:r>
          </a:p>
          <a:p>
            <a:pPr marL="171450" indent="-171450">
              <a:buFontTx/>
              <a:buChar char="-"/>
            </a:pPr>
            <a:r>
              <a:rPr lang="en-US" sz="1600" dirty="0" smtClean="0"/>
              <a:t>Four FIFO Chips for Clock Matching</a:t>
            </a:r>
          </a:p>
          <a:p>
            <a:pPr marL="171450" indent="-171450">
              <a:buFontTx/>
              <a:buChar char="-"/>
            </a:pPr>
            <a:r>
              <a:rPr lang="en-US" sz="1600" dirty="0" smtClean="0"/>
              <a:t>ispMACHZE4256 CPLD</a:t>
            </a:r>
          </a:p>
          <a:p>
            <a:pPr marL="171450" indent="-171450">
              <a:buFontTx/>
              <a:buChar char="-"/>
            </a:pPr>
            <a:r>
              <a:rPr lang="en-US" sz="1600" dirty="0" smtClean="0"/>
              <a:t>PCM2706 and PCM1702</a:t>
            </a:r>
          </a:p>
          <a:p>
            <a:pPr marL="171450" indent="-171450">
              <a:buFontTx/>
              <a:buChar char="-"/>
            </a:pPr>
            <a:r>
              <a:rPr lang="en-US" sz="1600" dirty="0" smtClean="0"/>
              <a:t>Two Crystal Oscillators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62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1"/>
            <a:ext cx="6781800" cy="4648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53000" y="5105400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DAC Printed Circuit Board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Three Layer Board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Four Polygon </a:t>
            </a:r>
            <a:r>
              <a:rPr lang="en-US" sz="1600" dirty="0" smtClean="0"/>
              <a:t>Pours: GND, +/- 5V, 3.3V</a:t>
            </a:r>
          </a:p>
          <a:p>
            <a:pPr marL="171450" indent="-171450">
              <a:buFontTx/>
              <a:buChar char="-"/>
            </a:pPr>
            <a:r>
              <a:rPr lang="en-US" sz="1600" dirty="0" smtClean="0"/>
              <a:t>Approximately 6” x 5”</a:t>
            </a:r>
          </a:p>
        </p:txBody>
      </p:sp>
    </p:spTree>
    <p:extLst>
      <p:ext uri="{BB962C8B-B14F-4D97-AF65-F5344CB8AC3E}">
        <p14:creationId xmlns:p14="http://schemas.microsoft.com/office/powerpoint/2010/main" val="5968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:\scope_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1"/>
            <a:ext cx="72390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53000" y="5105400"/>
            <a:ext cx="3962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Transmission to PCM1702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Original Clock = 2.82MHz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New Clock = 7.056MHz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Reclocked</a:t>
            </a:r>
            <a:r>
              <a:rPr lang="en-US" sz="1600" dirty="0" smtClean="0"/>
              <a:t> Data Matches Original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LE Pulses for Decimation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646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:\scope_1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72390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953000" y="5105400"/>
            <a:ext cx="3962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 KHz Sine Wave from PCM1702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After I-V Conversion through Op Amp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Low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,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,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Harmonics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Output 1 </a:t>
            </a:r>
            <a:r>
              <a:rPr lang="en-US" sz="1600" dirty="0" err="1" smtClean="0"/>
              <a:t>Vpk-pk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Reclocked</a:t>
            </a:r>
            <a:r>
              <a:rPr lang="en-US" sz="1600" dirty="0" smtClean="0"/>
              <a:t> to 7.056MHz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20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scope_1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72390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953000" y="5105400"/>
            <a:ext cx="3962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Decimated 1 KHz Sine Wave 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Output 1 </a:t>
            </a:r>
            <a:r>
              <a:rPr lang="en-US" sz="1600" dirty="0" err="1" smtClean="0"/>
              <a:t>Vpk-pk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Lower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,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,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Harmonics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More Integration Testing Needed</a:t>
            </a:r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Reclocked</a:t>
            </a:r>
            <a:r>
              <a:rPr lang="en-US" sz="1600" dirty="0" smtClean="0"/>
              <a:t> to 7.056 MHz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26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1276</TotalTime>
  <Words>484</Words>
  <Application>Microsoft Office PowerPoint</Application>
  <PresentationFormat>On-screen Show (4:3)</PresentationFormat>
  <Paragraphs>115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Times New Roman</vt:lpstr>
      <vt:lpstr>Clarity</vt:lpstr>
      <vt:lpstr>Worksheet</vt:lpstr>
      <vt:lpstr>HIFI Stereo system</vt:lpstr>
      <vt:lpstr>Whole-System Block Diagram</vt:lpstr>
      <vt:lpstr>Final Acceptance Test</vt:lpstr>
      <vt:lpstr>DAC 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Reconstruction Filter</vt:lpstr>
      <vt:lpstr>Reconstruction Filter</vt:lpstr>
      <vt:lpstr>Reconstruction Filter: Harmonic Distortion</vt:lpstr>
      <vt:lpstr>Crossover Filter</vt:lpstr>
      <vt:lpstr>Crossover Filters</vt:lpstr>
      <vt:lpstr>Crossover Filters</vt:lpstr>
      <vt:lpstr>Power Amplifier</vt:lpstr>
      <vt:lpstr>Pre-Amplifier (Tone Control)</vt:lpstr>
      <vt:lpstr>Class AB Amplifier</vt:lpstr>
      <vt:lpstr>Result of Pre-amplifier</vt:lpstr>
      <vt:lpstr>Result of Class AB Amplifier</vt:lpstr>
      <vt:lpstr>PCBs for Power Amplifier</vt:lpstr>
      <vt:lpstr>Amplifier Control Subsystem</vt:lpstr>
      <vt:lpstr>Amplifier Control Flow Chart</vt:lpstr>
      <vt:lpstr>LM35 Temperature Sensor</vt:lpstr>
      <vt:lpstr>Digital Potentiometers</vt:lpstr>
      <vt:lpstr>PowerPoint Presentation</vt:lpstr>
      <vt:lpstr>Schematic and PCB Design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3: hi-potential</dc:title>
  <dc:creator>Daniel</dc:creator>
  <cp:lastModifiedBy>Chris Liow</cp:lastModifiedBy>
  <cp:revision>82</cp:revision>
  <dcterms:created xsi:type="dcterms:W3CDTF">2015-09-19T20:13:09Z</dcterms:created>
  <dcterms:modified xsi:type="dcterms:W3CDTF">2015-11-19T08:43:52Z</dcterms:modified>
</cp:coreProperties>
</file>